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57" r:id="rId3"/>
    <p:sldId id="263" r:id="rId4"/>
    <p:sldId id="264" r:id="rId5"/>
    <p:sldId id="261" r:id="rId6"/>
    <p:sldId id="262" r:id="rId7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E01E71"/>
    <a:srgbClr val="FF6699"/>
    <a:srgbClr val="CC0066"/>
    <a:srgbClr val="B17ED8"/>
    <a:srgbClr val="F4E73E"/>
    <a:srgbClr val="EEC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D9843-916D-4CFB-8DAD-28337194BBD3}" type="datetimeFigureOut">
              <a:rPr lang="fr-FR" smtClean="0"/>
              <a:t>11/06/2021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FD3E4-A45B-4FEA-BBDA-5B605084B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99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-1" y="0"/>
            <a:ext cx="1786468" cy="6858000"/>
            <a:chOff x="-1" y="0"/>
            <a:chExt cx="1786468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786467" cy="685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99" y="5335429"/>
              <a:ext cx="1278467" cy="127846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029" y="314958"/>
              <a:ext cx="1012408" cy="1621818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-1" y="3075057"/>
              <a:ext cx="17864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Foyer</a:t>
              </a:r>
              <a:r>
                <a:rPr lang="fr-FR" sz="2000" b="1" baseline="0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 de Vie du Bois </a:t>
              </a:r>
              <a:r>
                <a:rPr lang="fr-FR" sz="2000" b="1" baseline="0" dirty="0" err="1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Mocqua</a:t>
              </a:r>
              <a:endParaRPr lang="fr-FR" sz="2000" b="1" dirty="0" smtClean="0">
                <a:solidFill>
                  <a:srgbClr val="006699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7858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729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50AA5-ED54-4264-BAD1-A2C8C3D96000}" type="datetimeFigureOut">
              <a:rPr lang="fr-FR" smtClean="0"/>
              <a:t>11/06/2021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0C257-2C6D-4554-AACF-EDD0B76D5704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-1" y="0"/>
            <a:ext cx="1786468" cy="6858000"/>
            <a:chOff x="-1" y="0"/>
            <a:chExt cx="1786468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786467" cy="685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99" y="5335429"/>
              <a:ext cx="1278467" cy="127846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029" y="314958"/>
              <a:ext cx="1012408" cy="1621818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-1" y="3075057"/>
              <a:ext cx="17864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Foyer</a:t>
              </a:r>
              <a:r>
                <a:rPr lang="fr-FR" sz="2000" b="1" baseline="0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 de Vie du Bois </a:t>
              </a:r>
              <a:r>
                <a:rPr lang="fr-FR" sz="2000" b="1" baseline="0" dirty="0" err="1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Mocqua</a:t>
              </a:r>
              <a:endParaRPr lang="fr-FR" sz="2000" b="1" dirty="0" smtClean="0">
                <a:solidFill>
                  <a:srgbClr val="006699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342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963271" y="445711"/>
            <a:ext cx="1003150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6699"/>
                </a:solidFill>
                <a:latin typeface="Century Gothic" panose="020B0502020202020204" pitchFamily="34" charset="0"/>
              </a:rPr>
              <a:t>La Vie Quotidienne </a:t>
            </a:r>
          </a:p>
          <a:p>
            <a:pPr algn="ctr"/>
            <a:r>
              <a:rPr lang="fr-FR" sz="5400" b="1" dirty="0" smtClean="0">
                <a:solidFill>
                  <a:srgbClr val="006699"/>
                </a:solidFill>
                <a:latin typeface="Century Gothic" panose="020B0502020202020204" pitchFamily="34" charset="0"/>
              </a:rPr>
              <a:t>au Bois </a:t>
            </a:r>
            <a:r>
              <a:rPr lang="fr-FR" sz="5400" b="1" dirty="0" err="1" smtClean="0">
                <a:solidFill>
                  <a:srgbClr val="006699"/>
                </a:solidFill>
                <a:latin typeface="Century Gothic" panose="020B0502020202020204" pitchFamily="34" charset="0"/>
              </a:rPr>
              <a:t>Mocqua</a:t>
            </a:r>
            <a:endParaRPr lang="fr-FR" sz="5400" b="1" dirty="0" smtClean="0">
              <a:solidFill>
                <a:srgbClr val="006699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2800" dirty="0" smtClean="0">
                <a:solidFill>
                  <a:srgbClr val="006699"/>
                </a:solidFill>
                <a:latin typeface="Century Gothic" panose="020B0502020202020204" pitchFamily="34" charset="0"/>
              </a:rPr>
              <a:t>MAI </a:t>
            </a:r>
            <a:r>
              <a:rPr lang="fr-FR" sz="2800" dirty="0" smtClean="0">
                <a:solidFill>
                  <a:srgbClr val="006699"/>
                </a:solidFill>
                <a:latin typeface="Century Gothic" panose="020B0502020202020204" pitchFamily="34" charset="0"/>
              </a:rPr>
              <a:t>2021</a:t>
            </a:r>
          </a:p>
          <a:p>
            <a:pPr lvl="0"/>
            <a:endParaRPr lang="fr-FR" dirty="0" smtClean="0">
              <a:solidFill>
                <a:srgbClr val="7D7D7D"/>
              </a:solidFill>
              <a:latin typeface="Muli-Regular"/>
            </a:endParaRPr>
          </a:p>
          <a:p>
            <a:pPr lvl="0"/>
            <a:r>
              <a:rPr lang="fr-FR" dirty="0" smtClean="0">
                <a:solidFill>
                  <a:srgbClr val="7D7D7D"/>
                </a:solidFill>
                <a:latin typeface="Muli-Regular"/>
              </a:rPr>
              <a:t>Les </a:t>
            </a:r>
            <a:r>
              <a:rPr lang="fr-FR" dirty="0">
                <a:solidFill>
                  <a:srgbClr val="7D7D7D"/>
                </a:solidFill>
                <a:latin typeface="Muli-Regular"/>
              </a:rPr>
              <a:t>activités sont programmées du lundi au vendredi de 10h00 à 18h00.</a:t>
            </a:r>
          </a:p>
          <a:p>
            <a:pPr lvl="0"/>
            <a:r>
              <a:rPr lang="fr-FR" dirty="0">
                <a:solidFill>
                  <a:srgbClr val="7D7D7D"/>
                </a:solidFill>
                <a:latin typeface="Muli-Regular"/>
              </a:rPr>
              <a:t>Elles sont proposées en petits groupes ou individuellement.</a:t>
            </a:r>
          </a:p>
          <a:p>
            <a:pPr lvl="0"/>
            <a:endParaRPr lang="fr-FR" sz="2000" b="1" dirty="0" smtClean="0">
              <a:solidFill>
                <a:srgbClr val="006699"/>
              </a:solidFill>
              <a:latin typeface="Muli-Regular"/>
            </a:endParaRPr>
          </a:p>
          <a:p>
            <a:pPr lvl="0"/>
            <a:r>
              <a:rPr lang="fr-FR" sz="2000" b="1" dirty="0" smtClean="0">
                <a:solidFill>
                  <a:srgbClr val="006699"/>
                </a:solidFill>
                <a:latin typeface="Muli-Regular"/>
              </a:rPr>
              <a:t>Visites et sorties en famille </a:t>
            </a:r>
            <a:r>
              <a:rPr lang="fr-FR" sz="2000" b="1" dirty="0" smtClean="0">
                <a:solidFill>
                  <a:srgbClr val="006699"/>
                </a:solidFill>
                <a:latin typeface="Muli-Regular"/>
              </a:rPr>
              <a:t>:</a:t>
            </a:r>
            <a:endParaRPr lang="fr-FR" sz="2000" b="1" dirty="0" smtClean="0">
              <a:solidFill>
                <a:srgbClr val="006699"/>
              </a:solidFill>
              <a:latin typeface="Muli-Regular"/>
            </a:endParaRPr>
          </a:p>
          <a:p>
            <a:pPr algn="just"/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Depuis le 1</a:t>
            </a:r>
            <a:r>
              <a:rPr lang="fr-FR" baseline="30000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er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juin,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les visites sont accessibles en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chambres,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de 10h30 à 20h00, sans rendez-vous préalable, et limitées à 2 personnes. Le registre de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visites,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installé à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l’entrée, doit, obligatoirement,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être rempli et les règles sanitaires doivent être respectées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.</a:t>
            </a:r>
          </a:p>
          <a:p>
            <a:pPr algn="just"/>
            <a:endParaRPr lang="fr-FR" dirty="0">
              <a:solidFill>
                <a:schemeClr val="bg1">
                  <a:lumMod val="50000"/>
                </a:schemeClr>
              </a:solidFill>
              <a:latin typeface="Muli-Regular"/>
            </a:endParaRPr>
          </a:p>
          <a:p>
            <a:pPr algn="just"/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L’organisation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des sorties en famille n’est pas modifiée, vous devez prendre rendez-vous auprès de la structure (appel au 02.51.28.33.94 ou 02.51.28.34.81)</a:t>
            </a:r>
          </a:p>
          <a:p>
            <a:pPr lvl="0"/>
            <a:endParaRPr lang="fr-FR" sz="2000" b="1" dirty="0">
              <a:solidFill>
                <a:srgbClr val="006699"/>
              </a:solidFill>
              <a:latin typeface="Muli-Regular"/>
            </a:endParaRPr>
          </a:p>
          <a:p>
            <a:pPr lvl="0"/>
            <a:endParaRPr lang="fr-FR" sz="2400" b="1" dirty="0" smtClean="0">
              <a:solidFill>
                <a:srgbClr val="E01E7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78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3737" y="146642"/>
            <a:ext cx="1011658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000" b="1" dirty="0">
                <a:solidFill>
                  <a:srgbClr val="0070C0"/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Demande de dons </a:t>
            </a:r>
            <a:r>
              <a:rPr lang="fr-FR" sz="2000" b="1" dirty="0" smtClean="0">
                <a:solidFill>
                  <a:srgbClr val="0070C0"/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fr-FR" sz="2000" dirty="0">
              <a:solidFill>
                <a:srgbClr val="0070C0"/>
              </a:solidFill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Une demande de dons a été adressée auprès des « Bouchons de l’avenir » pour le financement d’un vélo pousse (fauteuil roulant + cycle détachable).</a:t>
            </a:r>
            <a:endParaRPr lang="fr-FR" sz="1200" dirty="0">
              <a:solidFill>
                <a:schemeClr val="bg1">
                  <a:lumMod val="50000"/>
                </a:schemeClr>
              </a:solidFill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958" y="1377748"/>
            <a:ext cx="3640268" cy="36402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67302" y="1786825"/>
            <a:ext cx="5045826" cy="3406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L’association des « Bouchons de l’avenir » a pour but de favoriser l’insertion de toute personne avec un handicap, au travers de projets pour du matériel adapté, du sport et des loisirs.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Depuis plusieurs années, la résidence du Bois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Mocqua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 est un lieu de collecte de bouchons et de couvercles en plastique. De nombreuses personnes du quartier viennent déposer leurs bouchons.</a:t>
            </a:r>
            <a:endParaRPr lang="fr-FR" dirty="0">
              <a:solidFill>
                <a:schemeClr val="bg1">
                  <a:lumMod val="50000"/>
                </a:schemeClr>
              </a:solidFill>
              <a:effectLst/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08661" y="5770722"/>
            <a:ext cx="71184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Une réponse à notre demande sera faite courant juillet.</a:t>
            </a:r>
            <a:endParaRPr lang="fr-FR" sz="1200" dirty="0">
              <a:solidFill>
                <a:schemeClr val="bg1">
                  <a:lumMod val="50000"/>
                </a:schemeClr>
              </a:solidFill>
              <a:effectLst/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72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549" y="155231"/>
            <a:ext cx="101082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000" b="1" dirty="0">
                <a:solidFill>
                  <a:srgbClr val="0070C0"/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Repas </a:t>
            </a:r>
            <a:r>
              <a:rPr lang="fr-FR" sz="2000" b="1" dirty="0" smtClean="0">
                <a:solidFill>
                  <a:srgbClr val="0070C0"/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hamburgers </a:t>
            </a:r>
            <a:r>
              <a:rPr lang="fr-FR" sz="2000" b="1" dirty="0">
                <a:solidFill>
                  <a:srgbClr val="0070C0"/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frites et spectacle </a:t>
            </a:r>
            <a:r>
              <a:rPr lang="fr-FR" sz="2000" b="1" dirty="0" smtClean="0">
                <a:solidFill>
                  <a:srgbClr val="0070C0"/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fr-FR" sz="2000" dirty="0">
              <a:solidFill>
                <a:srgbClr val="0070C0"/>
              </a:solidFill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Le 14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mai,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les résidents ont apprécié un repas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hamburgers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frites confectionné par les cuisiniers de l’hôpital. C’est un menu qui n’est pas servi habituellement dans la résidence, mais les services hôteliers répondent à cette demande des résidents chaque année et c’est un moment très apprécié.</a:t>
            </a:r>
          </a:p>
          <a:p>
            <a:pPr algn="just"/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L’après-midi s’est poursuivie par un spectacle de chants avec le duo « Angélique et Thierry ».  Les résidents ont pu chanter et danser. Beaucoup de plaisir exprimé par les résidents.</a:t>
            </a:r>
            <a:endParaRPr lang="fr-FR" dirty="0">
              <a:solidFill>
                <a:schemeClr val="bg1">
                  <a:lumMod val="50000"/>
                </a:schemeClr>
              </a:solidFill>
              <a:latin typeface="Muli-Regular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719" y="2561022"/>
            <a:ext cx="4994092" cy="332489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007" y="2561022"/>
            <a:ext cx="4983976" cy="332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68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252" y="60273"/>
            <a:ext cx="5220007" cy="347767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631" y="3537946"/>
            <a:ext cx="4889243" cy="325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46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5935" y="428179"/>
            <a:ext cx="9234615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000" b="1" u="sng" dirty="0">
                <a:solidFill>
                  <a:srgbClr val="006699"/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PLANIFICATIONS D’ACTIVITES POUR LE MOIS </a:t>
            </a:r>
            <a:r>
              <a:rPr lang="fr-FR" sz="2000" b="1" u="sng" dirty="0" smtClean="0">
                <a:solidFill>
                  <a:srgbClr val="006699"/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FR" sz="2000" b="1" u="sng" dirty="0" smtClean="0">
                <a:solidFill>
                  <a:srgbClr val="006699"/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JUIN</a:t>
            </a:r>
            <a:endParaRPr lang="fr-FR" sz="2000" dirty="0">
              <a:solidFill>
                <a:srgbClr val="006699"/>
              </a:solidFill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fr-FR" dirty="0" smtClean="0">
              <a:solidFill>
                <a:schemeClr val="bg1">
                  <a:lumMod val="50000"/>
                </a:schemeClr>
              </a:solidFill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activités peuvent être modifiées en fonction de la 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météo.</a:t>
            </a:r>
            <a:endParaRPr lang="fr-FR" dirty="0">
              <a:solidFill>
                <a:schemeClr val="bg1">
                  <a:lumMod val="50000"/>
                </a:schemeClr>
              </a:solidFill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Des </a:t>
            </a:r>
            <a:r>
              <a:rPr lang="fr-FR" i="1" dirty="0" err="1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visios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 sont programmées en fonction des demandes des résidents et des 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familles.</a:t>
            </a:r>
            <a:endParaRPr lang="fr-FR" dirty="0">
              <a:solidFill>
                <a:schemeClr val="bg1">
                  <a:lumMod val="50000"/>
                </a:schemeClr>
              </a:solidFill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dirty="0" smtClean="0">
              <a:solidFill>
                <a:schemeClr val="bg1">
                  <a:lumMod val="50000"/>
                </a:schemeClr>
              </a:solidFill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fr-FR" dirty="0">
              <a:solidFill>
                <a:schemeClr val="bg1">
                  <a:lumMod val="50000"/>
                </a:schemeClr>
              </a:solidFill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- 1</a:t>
            </a:r>
            <a:r>
              <a:rPr lang="fr-FR" baseline="30000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er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 : poterie et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bibliothèque ; zumba</a:t>
            </a:r>
            <a:endParaRPr lang="fr-FR" dirty="0">
              <a:solidFill>
                <a:schemeClr val="bg1">
                  <a:lumMod val="50000"/>
                </a:schemeClr>
              </a:solidFill>
              <a:latin typeface="Muli-Regular"/>
            </a:endParaRP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- 4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 : peintures sur toile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- 7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 : randonnée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- 8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et 9 : sorties en minibus pour les résidents en fauteuil roulant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- 8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 : menuiserie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- 9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 :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pique-nique</a:t>
            </a:r>
            <a:endParaRPr lang="fr-FR" dirty="0">
              <a:solidFill>
                <a:schemeClr val="bg1">
                  <a:lumMod val="50000"/>
                </a:schemeClr>
              </a:solidFill>
              <a:latin typeface="Muli-Regular"/>
            </a:endParaRP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- 10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 : détente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- 11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 : écritures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- 14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 : pique nique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- 16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 : poterie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- 17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 : repas à thème « Les plats maison »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- 18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 : cuisine familiale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- 21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 : après midi dansante pour la fête de la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musique</a:t>
            </a:r>
            <a:endParaRPr lang="fr-FR" dirty="0">
              <a:solidFill>
                <a:schemeClr val="bg1">
                  <a:lumMod val="50000"/>
                </a:schemeClr>
              </a:solidFill>
              <a:latin typeface="Muli-Regular"/>
            </a:endParaRPr>
          </a:p>
        </p:txBody>
      </p:sp>
    </p:spTree>
    <p:extLst>
      <p:ext uri="{BB962C8B-B14F-4D97-AF65-F5344CB8AC3E}">
        <p14:creationId xmlns:p14="http://schemas.microsoft.com/office/powerpoint/2010/main" val="976508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25040" y="313172"/>
            <a:ext cx="96122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- 22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 : mosaïques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- 23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 :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pique-nique</a:t>
            </a:r>
            <a:endParaRPr lang="fr-FR" dirty="0">
              <a:solidFill>
                <a:schemeClr val="bg1">
                  <a:lumMod val="50000"/>
                </a:schemeClr>
              </a:solidFill>
              <a:latin typeface="Muli-Regular"/>
            </a:endParaRP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- 24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 : randonnée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- 25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 : peintures sur toile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- 28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 :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pique- nique</a:t>
            </a:r>
            <a:endParaRPr lang="fr-FR" dirty="0">
              <a:solidFill>
                <a:schemeClr val="bg1">
                  <a:lumMod val="50000"/>
                </a:schemeClr>
              </a:solidFill>
              <a:latin typeface="Muli-Regular"/>
            </a:endParaRP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- 29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 : soins esthétiques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- 30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 : cuisine anniversaires</a:t>
            </a: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 </a:t>
            </a: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Veillées Karaoké : 5, 12, 19 juin et jeux d’été le 26 juin</a:t>
            </a: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Gymnastique avec l’association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  <a:latin typeface="Muli-Regular"/>
              </a:rPr>
              <a:t>Siel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 bleu : 7, 14, et 28 juin (dernière séance de la saison)</a:t>
            </a:r>
            <a:endParaRPr lang="fr-FR" dirty="0">
              <a:solidFill>
                <a:schemeClr val="bg1">
                  <a:lumMod val="50000"/>
                </a:schemeClr>
              </a:solidFill>
              <a:latin typeface="Muli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1499081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5567</TotalTime>
  <Words>140</Words>
  <Application>Microsoft Office PowerPoint</Application>
  <PresentationFormat>Grand écran</PresentationFormat>
  <Paragraphs>49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Comic Sans MS</vt:lpstr>
      <vt:lpstr>Muli-Regular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CHD Vendee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OIRY Angèle</dc:creator>
  <cp:lastModifiedBy>GAUTIER Gwladys</cp:lastModifiedBy>
  <cp:revision>98</cp:revision>
  <cp:lastPrinted>2021-02-17T08:42:55Z</cp:lastPrinted>
  <dcterms:created xsi:type="dcterms:W3CDTF">2020-10-05T12:28:51Z</dcterms:created>
  <dcterms:modified xsi:type="dcterms:W3CDTF">2021-06-11T09:31:33Z</dcterms:modified>
</cp:coreProperties>
</file>