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8"/>
  </p:handoutMasterIdLst>
  <p:sldIdLst>
    <p:sldId id="256" r:id="rId2"/>
    <p:sldId id="257" r:id="rId3"/>
    <p:sldId id="258" r:id="rId4"/>
    <p:sldId id="259" r:id="rId5"/>
    <p:sldId id="260" r:id="rId6"/>
    <p:sldId id="261" r:id="rId7"/>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E01E71"/>
    <a:srgbClr val="FF6699"/>
    <a:srgbClr val="CC0066"/>
    <a:srgbClr val="B17ED8"/>
    <a:srgbClr val="F4E73E"/>
    <a:srgbClr val="EECF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autoAdjust="0"/>
  </p:normalViewPr>
  <p:slideViewPr>
    <p:cSldViewPr snapToGrid="0">
      <p:cViewPr varScale="1">
        <p:scale>
          <a:sx n="116" d="100"/>
          <a:sy n="116" d="100"/>
        </p:scale>
        <p:origin x="336" y="10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76D9843-916D-4CFB-8DAD-28337194BBD3}" type="datetimeFigureOut">
              <a:rPr lang="fr-FR" smtClean="0"/>
              <a:t>14/04/2021</a:t>
            </a:fld>
            <a:endParaRPr lang="fr-FR"/>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F1FD3E4-A45B-4FEA-BBDA-5B605084B391}" type="slidenum">
              <a:rPr lang="fr-FR" smtClean="0"/>
              <a:t>‹N°›</a:t>
            </a:fld>
            <a:endParaRPr lang="fr-FR"/>
          </a:p>
        </p:txBody>
      </p:sp>
    </p:spTree>
    <p:extLst>
      <p:ext uri="{BB962C8B-B14F-4D97-AF65-F5344CB8AC3E}">
        <p14:creationId xmlns:p14="http://schemas.microsoft.com/office/powerpoint/2010/main" val="9239965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grpSp>
        <p:nvGrpSpPr>
          <p:cNvPr id="7" name="Groupe 6"/>
          <p:cNvGrpSpPr/>
          <p:nvPr userDrawn="1"/>
        </p:nvGrpSpPr>
        <p:grpSpPr>
          <a:xfrm>
            <a:off x="-1" y="0"/>
            <a:ext cx="1786468" cy="6858000"/>
            <a:chOff x="-1" y="0"/>
            <a:chExt cx="1786468" cy="6858000"/>
          </a:xfrm>
        </p:grpSpPr>
        <p:sp>
          <p:nvSpPr>
            <p:cNvPr id="8" name="Rectangle 7"/>
            <p:cNvSpPr/>
            <p:nvPr/>
          </p:nvSpPr>
          <p:spPr>
            <a:xfrm>
              <a:off x="0" y="0"/>
              <a:ext cx="1786467"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999" y="5335429"/>
              <a:ext cx="1278467" cy="1278467"/>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029" y="314958"/>
              <a:ext cx="1012408" cy="1621818"/>
            </a:xfrm>
            <a:prstGeom prst="rect">
              <a:avLst/>
            </a:prstGeom>
          </p:spPr>
        </p:pic>
        <p:sp>
          <p:nvSpPr>
            <p:cNvPr id="11" name="ZoneTexte 10"/>
            <p:cNvSpPr txBox="1"/>
            <p:nvPr/>
          </p:nvSpPr>
          <p:spPr>
            <a:xfrm>
              <a:off x="-1" y="3075057"/>
              <a:ext cx="1786468" cy="1015663"/>
            </a:xfrm>
            <a:prstGeom prst="rect">
              <a:avLst/>
            </a:prstGeom>
            <a:noFill/>
          </p:spPr>
          <p:txBody>
            <a:bodyPr wrap="square" rtlCol="0">
              <a:spAutoFit/>
            </a:bodyPr>
            <a:lstStyle/>
            <a:p>
              <a:pPr algn="ctr"/>
              <a:r>
                <a:rPr lang="fr-FR" sz="2000" b="1" dirty="0" smtClean="0">
                  <a:solidFill>
                    <a:srgbClr val="006699"/>
                  </a:solidFill>
                  <a:latin typeface="Century Gothic" panose="020B0502020202020204" pitchFamily="34" charset="0"/>
                </a:rPr>
                <a:t>Foyer</a:t>
              </a:r>
              <a:r>
                <a:rPr lang="fr-FR" sz="2000" b="1" baseline="0" dirty="0" smtClean="0">
                  <a:solidFill>
                    <a:srgbClr val="006699"/>
                  </a:solidFill>
                  <a:latin typeface="Century Gothic" panose="020B0502020202020204" pitchFamily="34" charset="0"/>
                </a:rPr>
                <a:t> de Vie du Bois </a:t>
              </a:r>
              <a:r>
                <a:rPr lang="fr-FR" sz="2000" b="1" baseline="0" dirty="0" err="1" smtClean="0">
                  <a:solidFill>
                    <a:srgbClr val="006699"/>
                  </a:solidFill>
                  <a:latin typeface="Century Gothic" panose="020B0502020202020204" pitchFamily="34" charset="0"/>
                </a:rPr>
                <a:t>Mocqua</a:t>
              </a:r>
              <a:endParaRPr lang="fr-FR" sz="2000" b="1" dirty="0" smtClean="0">
                <a:solidFill>
                  <a:srgbClr val="006699"/>
                </a:solidFill>
                <a:latin typeface="Century Gothic" panose="020B0502020202020204" pitchFamily="34" charset="0"/>
              </a:endParaRPr>
            </a:p>
          </p:txBody>
        </p:sp>
      </p:grpSp>
    </p:spTree>
    <p:extLst>
      <p:ext uri="{BB962C8B-B14F-4D97-AF65-F5344CB8AC3E}">
        <p14:creationId xmlns:p14="http://schemas.microsoft.com/office/powerpoint/2010/main" val="20778583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5247290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50AA5-ED54-4264-BAD1-A2C8C3D96000}" type="datetimeFigureOut">
              <a:rPr lang="fr-FR" smtClean="0"/>
              <a:t>14/04/2021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50C257-2C6D-4554-AACF-EDD0B76D5704}" type="slidenum">
              <a:rPr lang="fr-FR" smtClean="0"/>
              <a:t>‹N°›</a:t>
            </a:fld>
            <a:endParaRPr lang="fr-FR"/>
          </a:p>
        </p:txBody>
      </p:sp>
      <p:grpSp>
        <p:nvGrpSpPr>
          <p:cNvPr id="7" name="Groupe 6"/>
          <p:cNvGrpSpPr/>
          <p:nvPr userDrawn="1"/>
        </p:nvGrpSpPr>
        <p:grpSpPr>
          <a:xfrm>
            <a:off x="-1" y="0"/>
            <a:ext cx="1786468" cy="6858000"/>
            <a:chOff x="-1" y="0"/>
            <a:chExt cx="1786468" cy="6858000"/>
          </a:xfrm>
        </p:grpSpPr>
        <p:sp>
          <p:nvSpPr>
            <p:cNvPr id="8" name="Rectangle 7"/>
            <p:cNvSpPr/>
            <p:nvPr/>
          </p:nvSpPr>
          <p:spPr>
            <a:xfrm>
              <a:off x="0" y="0"/>
              <a:ext cx="1786467"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999" y="5335429"/>
              <a:ext cx="1278467" cy="1278467"/>
            </a:xfrm>
            <a:prstGeom prst="rect">
              <a:avLst/>
            </a:prstGeom>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029" y="314958"/>
              <a:ext cx="1012408" cy="1621818"/>
            </a:xfrm>
            <a:prstGeom prst="rect">
              <a:avLst/>
            </a:prstGeom>
          </p:spPr>
        </p:pic>
        <p:sp>
          <p:nvSpPr>
            <p:cNvPr id="11" name="ZoneTexte 10"/>
            <p:cNvSpPr txBox="1"/>
            <p:nvPr/>
          </p:nvSpPr>
          <p:spPr>
            <a:xfrm>
              <a:off x="-1" y="3075057"/>
              <a:ext cx="1786468" cy="1015663"/>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smtClean="0">
                  <a:solidFill>
                    <a:srgbClr val="006699"/>
                  </a:solidFill>
                  <a:latin typeface="Century Gothic" panose="020B0502020202020204" pitchFamily="34" charset="0"/>
                </a:rPr>
                <a:t>Foyer</a:t>
              </a:r>
              <a:r>
                <a:rPr lang="fr-FR" sz="2000" b="1" baseline="0" dirty="0" smtClean="0">
                  <a:solidFill>
                    <a:srgbClr val="006699"/>
                  </a:solidFill>
                  <a:latin typeface="Century Gothic" panose="020B0502020202020204" pitchFamily="34" charset="0"/>
                </a:rPr>
                <a:t> de Vie du Bois </a:t>
              </a:r>
              <a:r>
                <a:rPr lang="fr-FR" sz="2000" b="1" baseline="0" dirty="0" err="1" smtClean="0">
                  <a:solidFill>
                    <a:srgbClr val="006699"/>
                  </a:solidFill>
                  <a:latin typeface="Century Gothic" panose="020B0502020202020204" pitchFamily="34" charset="0"/>
                </a:rPr>
                <a:t>Mocqua</a:t>
              </a:r>
              <a:endParaRPr lang="fr-FR" sz="2000" b="1" dirty="0" smtClean="0">
                <a:solidFill>
                  <a:srgbClr val="006699"/>
                </a:solidFill>
                <a:latin typeface="Century Gothic" panose="020B0502020202020204" pitchFamily="34" charset="0"/>
              </a:endParaRPr>
            </a:p>
          </p:txBody>
        </p:sp>
      </p:grpSp>
    </p:spTree>
    <p:extLst>
      <p:ext uri="{BB962C8B-B14F-4D97-AF65-F5344CB8AC3E}">
        <p14:creationId xmlns:p14="http://schemas.microsoft.com/office/powerpoint/2010/main" val="3463420425"/>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963271" y="445711"/>
            <a:ext cx="10031506" cy="5416868"/>
          </a:xfrm>
          <a:prstGeom prst="rect">
            <a:avLst/>
          </a:prstGeom>
          <a:noFill/>
        </p:spPr>
        <p:txBody>
          <a:bodyPr wrap="square" rtlCol="0">
            <a:spAutoFit/>
          </a:bodyPr>
          <a:lstStyle/>
          <a:p>
            <a:pPr algn="ctr"/>
            <a:r>
              <a:rPr lang="fr-FR" sz="5400" b="1" dirty="0" smtClean="0">
                <a:solidFill>
                  <a:srgbClr val="006699"/>
                </a:solidFill>
                <a:latin typeface="Century Gothic" panose="020B0502020202020204" pitchFamily="34" charset="0"/>
              </a:rPr>
              <a:t>La Vie Quotidienne </a:t>
            </a:r>
          </a:p>
          <a:p>
            <a:pPr algn="ctr"/>
            <a:r>
              <a:rPr lang="fr-FR" sz="5400" b="1" dirty="0" smtClean="0">
                <a:solidFill>
                  <a:srgbClr val="006699"/>
                </a:solidFill>
                <a:latin typeface="Century Gothic" panose="020B0502020202020204" pitchFamily="34" charset="0"/>
              </a:rPr>
              <a:t>au Bois </a:t>
            </a:r>
            <a:r>
              <a:rPr lang="fr-FR" sz="5400" b="1" dirty="0" err="1" smtClean="0">
                <a:solidFill>
                  <a:srgbClr val="006699"/>
                </a:solidFill>
                <a:latin typeface="Century Gothic" panose="020B0502020202020204" pitchFamily="34" charset="0"/>
              </a:rPr>
              <a:t>Mocqua</a:t>
            </a:r>
            <a:endParaRPr lang="fr-FR" sz="5400" b="1" dirty="0" smtClean="0">
              <a:solidFill>
                <a:srgbClr val="006699"/>
              </a:solidFill>
              <a:latin typeface="Century Gothic" panose="020B0502020202020204" pitchFamily="34" charset="0"/>
            </a:endParaRPr>
          </a:p>
          <a:p>
            <a:pPr algn="ctr"/>
            <a:r>
              <a:rPr lang="fr-FR" sz="2800" dirty="0" smtClean="0">
                <a:solidFill>
                  <a:srgbClr val="006699"/>
                </a:solidFill>
                <a:latin typeface="Century Gothic" panose="020B0502020202020204" pitchFamily="34" charset="0"/>
              </a:rPr>
              <a:t>Mars</a:t>
            </a:r>
            <a:r>
              <a:rPr lang="fr-FR" sz="2800" dirty="0" smtClean="0">
                <a:solidFill>
                  <a:srgbClr val="006699"/>
                </a:solidFill>
                <a:latin typeface="Century Gothic" panose="020B0502020202020204" pitchFamily="34" charset="0"/>
              </a:rPr>
              <a:t> </a:t>
            </a:r>
            <a:r>
              <a:rPr lang="fr-FR" sz="2800" dirty="0" smtClean="0">
                <a:solidFill>
                  <a:srgbClr val="006699"/>
                </a:solidFill>
                <a:latin typeface="Century Gothic" panose="020B0502020202020204" pitchFamily="34" charset="0"/>
              </a:rPr>
              <a:t>2021</a:t>
            </a:r>
          </a:p>
          <a:p>
            <a:pPr lvl="0"/>
            <a:endParaRPr lang="fr-FR" dirty="0" smtClean="0">
              <a:solidFill>
                <a:srgbClr val="7D7D7D"/>
              </a:solidFill>
              <a:latin typeface="Muli-Regular"/>
            </a:endParaRPr>
          </a:p>
          <a:p>
            <a:pPr lvl="0"/>
            <a:r>
              <a:rPr lang="fr-FR" dirty="0" smtClean="0">
                <a:solidFill>
                  <a:srgbClr val="7D7D7D"/>
                </a:solidFill>
                <a:latin typeface="Muli-Regular"/>
              </a:rPr>
              <a:t>Les </a:t>
            </a:r>
            <a:r>
              <a:rPr lang="fr-FR" dirty="0">
                <a:solidFill>
                  <a:srgbClr val="7D7D7D"/>
                </a:solidFill>
                <a:latin typeface="Muli-Regular"/>
              </a:rPr>
              <a:t>activités sont programmées du lundi au vendredi de 10h00 à 18h00.</a:t>
            </a:r>
          </a:p>
          <a:p>
            <a:pPr lvl="0"/>
            <a:r>
              <a:rPr lang="fr-FR" dirty="0">
                <a:solidFill>
                  <a:srgbClr val="7D7D7D"/>
                </a:solidFill>
                <a:latin typeface="Muli-Regular"/>
              </a:rPr>
              <a:t>Elles sont proposées en petits groupes ou individuellement.</a:t>
            </a:r>
          </a:p>
          <a:p>
            <a:pPr lvl="0"/>
            <a:endParaRPr lang="fr-FR" sz="2000" b="1" dirty="0" smtClean="0">
              <a:solidFill>
                <a:srgbClr val="006699"/>
              </a:solidFill>
              <a:latin typeface="Muli-Regular"/>
            </a:endParaRPr>
          </a:p>
          <a:p>
            <a:pPr lvl="0"/>
            <a:r>
              <a:rPr lang="fr-FR" sz="2000" b="1" dirty="0" smtClean="0">
                <a:solidFill>
                  <a:srgbClr val="006699"/>
                </a:solidFill>
                <a:latin typeface="Muli-Regular"/>
              </a:rPr>
              <a:t>Repas</a:t>
            </a:r>
            <a:endParaRPr lang="fr-FR" sz="2000" b="1" dirty="0">
              <a:solidFill>
                <a:srgbClr val="006699"/>
              </a:solidFill>
              <a:latin typeface="Muli-Regular"/>
            </a:endParaRPr>
          </a:p>
          <a:p>
            <a:pPr algn="just"/>
            <a:r>
              <a:rPr lang="fr-FR" dirty="0">
                <a:solidFill>
                  <a:schemeClr val="bg1">
                    <a:lumMod val="50000"/>
                  </a:schemeClr>
                </a:solidFill>
                <a:latin typeface="Muli-Regular"/>
              </a:rPr>
              <a:t>Depuis le 19 février, les règles sanitaires sont allégées et les résidents ne sont plus confinés dans leurs chambres. Les déjeuners et les dîners ont lieu dans la salle à manger, sur 2 services, et avec des tables individuelles. Les petits déjeuners et les goûters sont servis dans les chambres.</a:t>
            </a:r>
          </a:p>
          <a:p>
            <a:pPr lvl="0"/>
            <a:endParaRPr lang="fr-FR" sz="2000" b="1" dirty="0">
              <a:solidFill>
                <a:srgbClr val="006699"/>
              </a:solidFill>
              <a:latin typeface="Muli-Regular"/>
            </a:endParaRPr>
          </a:p>
          <a:p>
            <a:pPr lvl="0"/>
            <a:endParaRPr lang="fr-FR" sz="2400" b="1" dirty="0" smtClean="0">
              <a:solidFill>
                <a:srgbClr val="E01E71"/>
              </a:solidFill>
              <a:latin typeface="Century Gothic" panose="020B0502020202020204" pitchFamily="34" charset="0"/>
            </a:endParaRPr>
          </a:p>
        </p:txBody>
      </p:sp>
    </p:spTree>
    <p:extLst>
      <p:ext uri="{BB962C8B-B14F-4D97-AF65-F5344CB8AC3E}">
        <p14:creationId xmlns:p14="http://schemas.microsoft.com/office/powerpoint/2010/main" val="3412789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4131" y="346727"/>
            <a:ext cx="9506464" cy="1231106"/>
          </a:xfrm>
          <a:prstGeom prst="rect">
            <a:avLst/>
          </a:prstGeom>
        </p:spPr>
        <p:txBody>
          <a:bodyPr wrap="square">
            <a:spAutoFit/>
          </a:bodyPr>
          <a:lstStyle/>
          <a:p>
            <a:pPr lvl="0"/>
            <a:r>
              <a:rPr lang="fr-FR" sz="2000" b="1" dirty="0" smtClean="0">
                <a:solidFill>
                  <a:srgbClr val="006699"/>
                </a:solidFill>
                <a:latin typeface="Muli-Regular"/>
              </a:rPr>
              <a:t>Vaccination</a:t>
            </a:r>
            <a:endParaRPr lang="fr-FR" sz="2000" b="1" dirty="0">
              <a:solidFill>
                <a:srgbClr val="006699"/>
              </a:solidFill>
              <a:latin typeface="Muli-Regular"/>
            </a:endParaRPr>
          </a:p>
          <a:p>
            <a:r>
              <a:rPr lang="fr-FR" dirty="0">
                <a:solidFill>
                  <a:schemeClr val="bg1">
                    <a:lumMod val="50000"/>
                  </a:schemeClr>
                </a:solidFill>
                <a:latin typeface="Muli-Regular"/>
              </a:rPr>
              <a:t>Le 11 mars, la première vaccination  avec le vaccin Pfizer contre la </a:t>
            </a:r>
            <a:r>
              <a:rPr lang="fr-FR" dirty="0" err="1">
                <a:solidFill>
                  <a:schemeClr val="bg1">
                    <a:lumMod val="50000"/>
                  </a:schemeClr>
                </a:solidFill>
                <a:latin typeface="Muli-Regular"/>
              </a:rPr>
              <a:t>Covid</a:t>
            </a:r>
            <a:r>
              <a:rPr lang="fr-FR" dirty="0">
                <a:solidFill>
                  <a:schemeClr val="bg1">
                    <a:lumMod val="50000"/>
                  </a:schemeClr>
                </a:solidFill>
                <a:latin typeface="Muli-Regular"/>
              </a:rPr>
              <a:t> 19 a été mise en place pour l’ensemble des résidents</a:t>
            </a:r>
            <a:r>
              <a:rPr lang="fr-FR" dirty="0" smtClean="0">
                <a:solidFill>
                  <a:schemeClr val="bg1">
                    <a:lumMod val="50000"/>
                  </a:schemeClr>
                </a:solidFill>
                <a:latin typeface="Muli-Regular"/>
              </a:rPr>
              <a:t>.</a:t>
            </a:r>
          </a:p>
          <a:p>
            <a:r>
              <a:rPr lang="fr-FR" dirty="0" smtClean="0">
                <a:solidFill>
                  <a:schemeClr val="bg1">
                    <a:lumMod val="50000"/>
                  </a:schemeClr>
                </a:solidFill>
                <a:latin typeface="Muli-Regular"/>
              </a:rPr>
              <a:t>La 2</a:t>
            </a:r>
            <a:r>
              <a:rPr lang="fr-FR" baseline="30000" dirty="0" smtClean="0">
                <a:solidFill>
                  <a:schemeClr val="bg1">
                    <a:lumMod val="50000"/>
                  </a:schemeClr>
                </a:solidFill>
                <a:latin typeface="Muli-Regular"/>
              </a:rPr>
              <a:t>ème</a:t>
            </a:r>
            <a:r>
              <a:rPr lang="fr-FR" dirty="0" smtClean="0">
                <a:solidFill>
                  <a:schemeClr val="bg1">
                    <a:lumMod val="50000"/>
                  </a:schemeClr>
                </a:solidFill>
                <a:latin typeface="Muli-Regular"/>
              </a:rPr>
              <a:t> injection a eu lieu le 1</a:t>
            </a:r>
            <a:r>
              <a:rPr lang="fr-FR" baseline="30000" dirty="0" smtClean="0">
                <a:solidFill>
                  <a:schemeClr val="bg1">
                    <a:lumMod val="50000"/>
                  </a:schemeClr>
                </a:solidFill>
                <a:latin typeface="Muli-Regular"/>
              </a:rPr>
              <a:t>er</a:t>
            </a:r>
            <a:r>
              <a:rPr lang="fr-FR" dirty="0" smtClean="0">
                <a:solidFill>
                  <a:schemeClr val="bg1">
                    <a:lumMod val="50000"/>
                  </a:schemeClr>
                </a:solidFill>
                <a:latin typeface="Muli-Regular"/>
              </a:rPr>
              <a:t> avril.</a:t>
            </a:r>
            <a:endParaRPr lang="fr-FR" dirty="0">
              <a:solidFill>
                <a:schemeClr val="bg1">
                  <a:lumMod val="50000"/>
                </a:schemeClr>
              </a:solidFill>
              <a:latin typeface="Muli-Regular"/>
            </a:endParaRPr>
          </a:p>
        </p:txBody>
      </p:sp>
      <p:pic>
        <p:nvPicPr>
          <p:cNvPr id="10" name="Image 9" descr="C:\Users\macreno\Desktop\communication\PHOTOS\vaccination Covid\P100028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8002" y="2078457"/>
            <a:ext cx="6088020" cy="3959877"/>
          </a:xfrm>
          <a:prstGeom prst="rect">
            <a:avLst/>
          </a:prstGeom>
          <a:noFill/>
          <a:ln>
            <a:noFill/>
          </a:ln>
        </p:spPr>
      </p:pic>
    </p:spTree>
    <p:extLst>
      <p:ext uri="{BB962C8B-B14F-4D97-AF65-F5344CB8AC3E}">
        <p14:creationId xmlns:p14="http://schemas.microsoft.com/office/powerpoint/2010/main" val="899727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181909"/>
            <a:ext cx="9860692" cy="2062103"/>
          </a:xfrm>
          <a:prstGeom prst="rect">
            <a:avLst/>
          </a:prstGeom>
        </p:spPr>
        <p:txBody>
          <a:bodyPr wrap="square">
            <a:spAutoFit/>
          </a:bodyPr>
          <a:lstStyle/>
          <a:p>
            <a:pPr>
              <a:spcAft>
                <a:spcPts val="0"/>
              </a:spcAft>
            </a:pPr>
            <a:r>
              <a:rPr lang="fr-FR" sz="2000" b="1" dirty="0">
                <a:solidFill>
                  <a:srgbClr val="006699"/>
                </a:solidFill>
                <a:latin typeface="Muli-Regular"/>
                <a:ea typeface="Calibri" panose="020F0502020204030204" pitchFamily="34" charset="0"/>
                <a:cs typeface="Times New Roman" panose="02020603050405020304" pitchFamily="18" charset="0"/>
              </a:rPr>
              <a:t>Sorties avec les fauteuils roulants</a:t>
            </a:r>
          </a:p>
          <a:p>
            <a:pPr>
              <a:spcAft>
                <a:spcPts val="0"/>
              </a:spcAft>
            </a:pPr>
            <a:r>
              <a:rPr lang="fr-FR" dirty="0">
                <a:solidFill>
                  <a:schemeClr val="bg1">
                    <a:lumMod val="50000"/>
                  </a:schemeClr>
                </a:solidFill>
                <a:latin typeface="Muli-Regular"/>
                <a:ea typeface="Calibri" panose="020F0502020204030204" pitchFamily="34" charset="0"/>
                <a:cs typeface="Times New Roman" panose="02020603050405020304" pitchFamily="18" charset="0"/>
              </a:rPr>
              <a:t>Le nouveau minibus de la résidence peut être aménagé pour le transport d’un fauteuil roulant. Cet aménagement qui nécessite d’enlever la banquette arrière et d’installer la rampe, se fait par les services techniques selon les </a:t>
            </a:r>
            <a:r>
              <a:rPr lang="fr-FR" dirty="0" smtClean="0">
                <a:solidFill>
                  <a:schemeClr val="bg1">
                    <a:lumMod val="50000"/>
                  </a:schemeClr>
                </a:solidFill>
                <a:latin typeface="Muli-Regular"/>
                <a:ea typeface="Calibri" panose="020F0502020204030204" pitchFamily="34" charset="0"/>
                <a:cs typeface="Times New Roman" panose="02020603050405020304" pitchFamily="18" charset="0"/>
              </a:rPr>
              <a:t>besoins.</a:t>
            </a:r>
            <a:endParaRPr lang="fr-FR" dirty="0">
              <a:solidFill>
                <a:schemeClr val="bg1">
                  <a:lumMod val="50000"/>
                </a:schemeClr>
              </a:solidFill>
              <a:latin typeface="Muli-Regular"/>
              <a:ea typeface="Calibri" panose="020F0502020204030204" pitchFamily="34" charset="0"/>
              <a:cs typeface="Times New Roman" panose="02020603050405020304" pitchFamily="18" charset="0"/>
            </a:endParaRPr>
          </a:p>
          <a:p>
            <a:pPr algn="just">
              <a:spcAft>
                <a:spcPts val="0"/>
              </a:spcAft>
            </a:pPr>
            <a:r>
              <a:rPr lang="fr-FR" dirty="0">
                <a:solidFill>
                  <a:schemeClr val="bg1">
                    <a:lumMod val="50000"/>
                  </a:schemeClr>
                </a:solidFill>
                <a:latin typeface="Muli-Regular"/>
                <a:ea typeface="Calibri" panose="020F0502020204030204" pitchFamily="34" charset="0"/>
                <a:cs typeface="Times New Roman" panose="02020603050405020304" pitchFamily="18" charset="0"/>
              </a:rPr>
              <a:t>Ainsi du 5 au 11 mars, plusieurs sorties avec les résidents en fauteuils roulants ont pu être organisées : La Tranche sur mer, L’Aiguillon sur mer et le long du canal de Luçon. </a:t>
            </a:r>
          </a:p>
          <a:p>
            <a:pPr algn="just">
              <a:spcAft>
                <a:spcPts val="0"/>
              </a:spcAft>
            </a:pPr>
            <a:r>
              <a:rPr lang="fr-FR" dirty="0">
                <a:solidFill>
                  <a:schemeClr val="bg1">
                    <a:lumMod val="50000"/>
                  </a:schemeClr>
                </a:solidFill>
                <a:latin typeface="Muli-Regular"/>
                <a:ea typeface="Calibri" panose="020F0502020204030204" pitchFamily="34" charset="0"/>
                <a:cs typeface="Times New Roman" panose="02020603050405020304" pitchFamily="18" charset="0"/>
              </a:rPr>
              <a:t>Chaque sortie s’est clôturée par un goûter très apprécié des </a:t>
            </a:r>
            <a:r>
              <a:rPr lang="fr-FR" dirty="0" smtClean="0">
                <a:solidFill>
                  <a:schemeClr val="bg1">
                    <a:lumMod val="50000"/>
                  </a:schemeClr>
                </a:solidFill>
                <a:latin typeface="Muli-Regular"/>
                <a:ea typeface="Calibri" panose="020F0502020204030204" pitchFamily="34" charset="0"/>
                <a:cs typeface="Times New Roman" panose="02020603050405020304" pitchFamily="18" charset="0"/>
              </a:rPr>
              <a:t>résidents.</a:t>
            </a:r>
            <a:endParaRPr lang="fr-FR" dirty="0">
              <a:solidFill>
                <a:schemeClr val="bg1">
                  <a:lumMod val="50000"/>
                </a:schemeClr>
              </a:solidFill>
              <a:effectLst/>
              <a:latin typeface="Muli-Regular"/>
              <a:ea typeface="Calibri" panose="020F0502020204030204" pitchFamily="34" charset="0"/>
              <a:cs typeface="Times New Roman" panose="02020603050405020304" pitchFamily="18" charset="0"/>
            </a:endParaRPr>
          </a:p>
        </p:txBody>
      </p:sp>
      <p:pic>
        <p:nvPicPr>
          <p:cNvPr id="4" name="Image 3" descr="C:\Users\macreno\Desktop\communication\PHOTOS\7 sorties fauteuils roulants véhicule\5 mars la tranche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7854" y="2936779"/>
            <a:ext cx="4216400" cy="2809875"/>
          </a:xfrm>
          <a:prstGeom prst="rect">
            <a:avLst/>
          </a:prstGeom>
          <a:noFill/>
          <a:ln>
            <a:noFill/>
          </a:ln>
        </p:spPr>
      </p:pic>
      <p:pic>
        <p:nvPicPr>
          <p:cNvPr id="5" name="Image 4" descr="C:\Users\macreno\Desktop\communication\PHOTOS\7 sorties fauteuils roulants véhicule\9 mars Port Guiffettes (1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3266" y="2526570"/>
            <a:ext cx="2419350" cy="3630295"/>
          </a:xfrm>
          <a:prstGeom prst="rect">
            <a:avLst/>
          </a:prstGeom>
          <a:noFill/>
          <a:ln>
            <a:noFill/>
          </a:ln>
        </p:spPr>
      </p:pic>
    </p:spTree>
    <p:extLst>
      <p:ext uri="{BB962C8B-B14F-4D97-AF65-F5344CB8AC3E}">
        <p14:creationId xmlns:p14="http://schemas.microsoft.com/office/powerpoint/2010/main" val="1525626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Users\macreno\Desktop\communication\PHOTOS\7 sorties fauteuils roulants véhicule\9 mars Port Guiffettes (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476" y="214046"/>
            <a:ext cx="4901643" cy="3649499"/>
          </a:xfrm>
          <a:prstGeom prst="rect">
            <a:avLst/>
          </a:prstGeom>
          <a:noFill/>
          <a:ln>
            <a:noFill/>
          </a:ln>
        </p:spPr>
      </p:pic>
      <p:pic>
        <p:nvPicPr>
          <p:cNvPr id="5" name="Image 4" descr="C:\Users\macreno\Desktop\communication\PHOTOS\7 sorties fauteuils roulants véhicule\9 mars Port Guiffettes (1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2119" y="3064476"/>
            <a:ext cx="5206313" cy="3686432"/>
          </a:xfrm>
          <a:prstGeom prst="rect">
            <a:avLst/>
          </a:prstGeom>
          <a:noFill/>
          <a:ln>
            <a:noFill/>
          </a:ln>
        </p:spPr>
      </p:pic>
    </p:spTree>
    <p:extLst>
      <p:ext uri="{BB962C8B-B14F-4D97-AF65-F5344CB8AC3E}">
        <p14:creationId xmlns:p14="http://schemas.microsoft.com/office/powerpoint/2010/main" val="2249184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1135" y="255025"/>
            <a:ext cx="10074876" cy="1508105"/>
          </a:xfrm>
          <a:prstGeom prst="rect">
            <a:avLst/>
          </a:prstGeom>
        </p:spPr>
        <p:txBody>
          <a:bodyPr wrap="square">
            <a:spAutoFit/>
          </a:bodyPr>
          <a:lstStyle/>
          <a:p>
            <a:pPr>
              <a:spcAft>
                <a:spcPts val="0"/>
              </a:spcAft>
            </a:pPr>
            <a:r>
              <a:rPr lang="fr-FR" sz="2000" b="1" dirty="0">
                <a:solidFill>
                  <a:srgbClr val="006699"/>
                </a:solidFill>
                <a:latin typeface="Muli-Regular"/>
                <a:ea typeface="Calibri" panose="020F0502020204030204" pitchFamily="34" charset="0"/>
                <a:cs typeface="Times New Roman" panose="02020603050405020304" pitchFamily="18" charset="0"/>
              </a:rPr>
              <a:t>Sortie à la Bibliothèque municipale   </a:t>
            </a:r>
            <a:endParaRPr lang="fr-FR" sz="2000" dirty="0">
              <a:solidFill>
                <a:srgbClr val="006699"/>
              </a:solidFill>
              <a:latin typeface="Muli-Regular"/>
              <a:ea typeface="Calibri" panose="020F0502020204030204" pitchFamily="34" charset="0"/>
              <a:cs typeface="Times New Roman" panose="02020603050405020304" pitchFamily="18" charset="0"/>
            </a:endParaRPr>
          </a:p>
          <a:p>
            <a:pPr algn="just">
              <a:spcAft>
                <a:spcPts val="0"/>
              </a:spcAft>
            </a:pPr>
            <a:r>
              <a:rPr lang="fr-FR" dirty="0">
                <a:solidFill>
                  <a:schemeClr val="bg1">
                    <a:lumMod val="50000"/>
                  </a:schemeClr>
                </a:solidFill>
                <a:latin typeface="Muli-Regular"/>
                <a:ea typeface="Calibri" panose="020F0502020204030204" pitchFamily="34" charset="0"/>
                <a:cs typeface="Times New Roman" panose="02020603050405020304" pitchFamily="18" charset="0"/>
              </a:rPr>
              <a:t>Tous les mois, les résidents qui le souhaitent peuvent se déplacer à la bibliothèque pour emprunter des livres, revues, </a:t>
            </a:r>
            <a:r>
              <a:rPr lang="fr-FR" dirty="0" smtClean="0">
                <a:solidFill>
                  <a:schemeClr val="bg1">
                    <a:lumMod val="50000"/>
                  </a:schemeClr>
                </a:solidFill>
                <a:latin typeface="Muli-Regular"/>
                <a:ea typeface="Calibri" panose="020F0502020204030204" pitchFamily="34" charset="0"/>
                <a:cs typeface="Times New Roman" panose="02020603050405020304" pitchFamily="18" charset="0"/>
              </a:rPr>
              <a:t>CD ou DVD. </a:t>
            </a:r>
            <a:endParaRPr lang="fr-FR" dirty="0">
              <a:solidFill>
                <a:schemeClr val="bg1">
                  <a:lumMod val="50000"/>
                </a:schemeClr>
              </a:solidFill>
              <a:latin typeface="Muli-Regular"/>
              <a:ea typeface="Calibri" panose="020F0502020204030204" pitchFamily="34" charset="0"/>
              <a:cs typeface="Times New Roman" panose="02020603050405020304" pitchFamily="18" charset="0"/>
            </a:endParaRPr>
          </a:p>
          <a:p>
            <a:pPr algn="just">
              <a:spcAft>
                <a:spcPts val="0"/>
              </a:spcAft>
            </a:pPr>
            <a:r>
              <a:rPr lang="fr-FR" dirty="0">
                <a:solidFill>
                  <a:schemeClr val="bg1">
                    <a:lumMod val="50000"/>
                  </a:schemeClr>
                </a:solidFill>
                <a:latin typeface="Muli-Regular"/>
                <a:ea typeface="Calibri" panose="020F0502020204030204" pitchFamily="34" charset="0"/>
                <a:cs typeface="Times New Roman" panose="02020603050405020304" pitchFamily="18" charset="0"/>
              </a:rPr>
              <a:t>Lorsque les sorties </a:t>
            </a:r>
            <a:r>
              <a:rPr lang="fr-FR" dirty="0" smtClean="0">
                <a:solidFill>
                  <a:schemeClr val="bg1">
                    <a:lumMod val="50000"/>
                  </a:schemeClr>
                </a:solidFill>
                <a:latin typeface="Muli-Regular"/>
                <a:ea typeface="Calibri" panose="020F0502020204030204" pitchFamily="34" charset="0"/>
                <a:cs typeface="Times New Roman" panose="02020603050405020304" pitchFamily="18" charset="0"/>
              </a:rPr>
              <a:t>ne sont pas possibles, en </a:t>
            </a:r>
            <a:r>
              <a:rPr lang="fr-FR" dirty="0">
                <a:solidFill>
                  <a:schemeClr val="bg1">
                    <a:lumMod val="50000"/>
                  </a:schemeClr>
                </a:solidFill>
                <a:latin typeface="Muli-Regular"/>
                <a:ea typeface="Calibri" panose="020F0502020204030204" pitchFamily="34" charset="0"/>
                <a:cs typeface="Times New Roman" panose="02020603050405020304" pitchFamily="18" charset="0"/>
              </a:rPr>
              <a:t>raison de la </a:t>
            </a:r>
            <a:r>
              <a:rPr lang="fr-FR" dirty="0" err="1">
                <a:solidFill>
                  <a:schemeClr val="bg1">
                    <a:lumMod val="50000"/>
                  </a:schemeClr>
                </a:solidFill>
                <a:latin typeface="Muli-Regular"/>
                <a:ea typeface="Calibri" panose="020F0502020204030204" pitchFamily="34" charset="0"/>
                <a:cs typeface="Times New Roman" panose="02020603050405020304" pitchFamily="18" charset="0"/>
              </a:rPr>
              <a:t>Covid</a:t>
            </a:r>
            <a:r>
              <a:rPr lang="fr-FR" dirty="0">
                <a:solidFill>
                  <a:schemeClr val="bg1">
                    <a:lumMod val="50000"/>
                  </a:schemeClr>
                </a:solidFill>
                <a:latin typeface="Muli-Regular"/>
                <a:ea typeface="Calibri" panose="020F0502020204030204" pitchFamily="34" charset="0"/>
                <a:cs typeface="Times New Roman" panose="02020603050405020304" pitchFamily="18" charset="0"/>
              </a:rPr>
              <a:t> 19, les encadrants </a:t>
            </a:r>
            <a:r>
              <a:rPr lang="fr-FR" dirty="0" smtClean="0">
                <a:solidFill>
                  <a:schemeClr val="bg1">
                    <a:lumMod val="50000"/>
                  </a:schemeClr>
                </a:solidFill>
                <a:latin typeface="Muli-Regular"/>
                <a:ea typeface="Calibri" panose="020F0502020204030204" pitchFamily="34" charset="0"/>
                <a:cs typeface="Times New Roman" panose="02020603050405020304" pitchFamily="18" charset="0"/>
              </a:rPr>
              <a:t>se chargent de réaliser les emprunts demandés. </a:t>
            </a:r>
            <a:endParaRPr lang="fr-FR" dirty="0">
              <a:solidFill>
                <a:schemeClr val="bg1">
                  <a:lumMod val="50000"/>
                </a:schemeClr>
              </a:solidFill>
              <a:effectLst/>
              <a:latin typeface="Muli-Regular"/>
              <a:ea typeface="Calibri" panose="020F0502020204030204" pitchFamily="34" charset="0"/>
              <a:cs typeface="Times New Roman" panose="02020603050405020304" pitchFamily="18" charset="0"/>
            </a:endParaRPr>
          </a:p>
        </p:txBody>
      </p:sp>
      <p:pic>
        <p:nvPicPr>
          <p:cNvPr id="5" name="Image 4" descr="\\Fic01lry\bois_mocqua\Commun Bois Mocqua\COMMUNICATION\photos ateliers  pour la prochaine communication familles\bibliohèque\20210312_14413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8692" y="2360175"/>
            <a:ext cx="1952625" cy="3472180"/>
          </a:xfrm>
          <a:prstGeom prst="rect">
            <a:avLst/>
          </a:prstGeom>
          <a:noFill/>
          <a:ln>
            <a:noFill/>
          </a:ln>
        </p:spPr>
      </p:pic>
      <p:pic>
        <p:nvPicPr>
          <p:cNvPr id="8" name="Image 7" descr="\\Fic01lry\bois_mocqua\Commun Bois Mocqua\COMMUNICATION\photos ateliers  pour la prochaine communication familles\bibliohèque\20210312_14411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0001" y="2361445"/>
            <a:ext cx="1952625" cy="3470910"/>
          </a:xfrm>
          <a:prstGeom prst="rect">
            <a:avLst/>
          </a:prstGeom>
          <a:noFill/>
          <a:ln>
            <a:noFill/>
          </a:ln>
        </p:spPr>
      </p:pic>
      <p:pic>
        <p:nvPicPr>
          <p:cNvPr id="9" name="Image 8" descr="\\Fic01lry\bois_mocqua\Commun Bois Mocqua\COMMUNICATION\photos ateliers  pour la prochaine communication familles\bibliohèque\20210312_14421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61310" y="2360175"/>
            <a:ext cx="1971675" cy="3505200"/>
          </a:xfrm>
          <a:prstGeom prst="rect">
            <a:avLst/>
          </a:prstGeom>
          <a:noFill/>
          <a:ln>
            <a:noFill/>
          </a:ln>
        </p:spPr>
      </p:pic>
      <p:pic>
        <p:nvPicPr>
          <p:cNvPr id="10" name="Image 9" descr="\\Fic01lry\bois_mocqua\Commun Bois Mocqua\COMMUNICATION\photos ateliers  pour la prochaine communication familles\bibliohèque\20210312_13522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11669" y="2398275"/>
            <a:ext cx="1950085" cy="3467100"/>
          </a:xfrm>
          <a:prstGeom prst="rect">
            <a:avLst/>
          </a:prstGeom>
          <a:noFill/>
          <a:ln>
            <a:noFill/>
          </a:ln>
        </p:spPr>
      </p:pic>
    </p:spTree>
    <p:extLst>
      <p:ext uri="{BB962C8B-B14F-4D97-AF65-F5344CB8AC3E}">
        <p14:creationId xmlns:p14="http://schemas.microsoft.com/office/powerpoint/2010/main" val="2712406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5935" y="428179"/>
            <a:ext cx="9234615" cy="4524315"/>
          </a:xfrm>
          <a:prstGeom prst="rect">
            <a:avLst/>
          </a:prstGeom>
        </p:spPr>
        <p:txBody>
          <a:bodyPr wrap="square">
            <a:spAutoFit/>
          </a:bodyPr>
          <a:lstStyle/>
          <a:p>
            <a:pPr algn="ctr">
              <a:spcAft>
                <a:spcPts val="0"/>
              </a:spcAft>
            </a:pPr>
            <a:r>
              <a:rPr lang="fr-FR" sz="2000" b="1" u="sng" dirty="0">
                <a:solidFill>
                  <a:srgbClr val="006699"/>
                </a:solidFill>
                <a:latin typeface="Muli-Regular"/>
                <a:ea typeface="Calibri" panose="020F0502020204030204" pitchFamily="34" charset="0"/>
                <a:cs typeface="Times New Roman" panose="02020603050405020304" pitchFamily="18" charset="0"/>
              </a:rPr>
              <a:t>PLANIFICATIONS D’ACTIVITES POUR LE MOIS </a:t>
            </a:r>
            <a:r>
              <a:rPr lang="fr-FR" sz="2000" b="1" u="sng" dirty="0" smtClean="0">
                <a:solidFill>
                  <a:srgbClr val="006699"/>
                </a:solidFill>
                <a:latin typeface="Muli-Regular"/>
                <a:ea typeface="Calibri" panose="020F0502020204030204" pitchFamily="34" charset="0"/>
                <a:cs typeface="Times New Roman" panose="02020603050405020304" pitchFamily="18" charset="0"/>
              </a:rPr>
              <a:t>D’AVRIL</a:t>
            </a:r>
            <a:endParaRPr lang="fr-FR" sz="2000" dirty="0">
              <a:solidFill>
                <a:srgbClr val="006699"/>
              </a:solidFill>
              <a:latin typeface="Muli-Regular"/>
              <a:ea typeface="Calibri" panose="020F0502020204030204" pitchFamily="34" charset="0"/>
              <a:cs typeface="Times New Roman" panose="02020603050405020304" pitchFamily="18" charset="0"/>
            </a:endParaRPr>
          </a:p>
          <a:p>
            <a:pPr algn="just">
              <a:spcAft>
                <a:spcPts val="0"/>
              </a:spcAft>
            </a:pPr>
            <a:r>
              <a:rPr lang="fr-FR" dirty="0">
                <a:solidFill>
                  <a:schemeClr val="bg1">
                    <a:lumMod val="50000"/>
                  </a:schemeClr>
                </a:solidFill>
                <a:latin typeface="Muli-Regular"/>
                <a:ea typeface="Calibri" panose="020F0502020204030204" pitchFamily="34" charset="0"/>
                <a:cs typeface="Times New Roman" panose="02020603050405020304" pitchFamily="18" charset="0"/>
              </a:rPr>
              <a:t> </a:t>
            </a:r>
            <a:endParaRPr lang="fr-FR" dirty="0" smtClean="0">
              <a:solidFill>
                <a:schemeClr val="bg1">
                  <a:lumMod val="50000"/>
                </a:schemeClr>
              </a:solidFill>
              <a:latin typeface="Muli-Regular"/>
              <a:ea typeface="Calibri" panose="020F0502020204030204" pitchFamily="34" charset="0"/>
              <a:cs typeface="Times New Roman" panose="02020603050405020304" pitchFamily="18" charset="0"/>
            </a:endParaRPr>
          </a:p>
          <a:p>
            <a:pPr algn="just">
              <a:spcAft>
                <a:spcPts val="0"/>
              </a:spcAft>
            </a:pPr>
            <a:endParaRPr lang="fr-FR" dirty="0">
              <a:solidFill>
                <a:schemeClr val="bg1">
                  <a:lumMod val="50000"/>
                </a:schemeClr>
              </a:solidFill>
              <a:latin typeface="Muli-Regular"/>
              <a:ea typeface="Calibri" panose="020F0502020204030204" pitchFamily="34" charset="0"/>
              <a:cs typeface="Times New Roman" panose="02020603050405020304" pitchFamily="18" charset="0"/>
            </a:endParaRPr>
          </a:p>
          <a:p>
            <a:pPr algn="just">
              <a:spcAft>
                <a:spcPts val="0"/>
              </a:spcAft>
            </a:pPr>
            <a:endParaRPr lang="fr-FR" dirty="0">
              <a:solidFill>
                <a:schemeClr val="bg1">
                  <a:lumMod val="50000"/>
                </a:schemeClr>
              </a:solidFill>
              <a:latin typeface="Muli-Regular"/>
              <a:ea typeface="Calibri" panose="020F0502020204030204" pitchFamily="34" charset="0"/>
              <a:cs typeface="Times New Roman" panose="02020603050405020304" pitchFamily="18" charset="0"/>
            </a:endParaRPr>
          </a:p>
          <a:p>
            <a:r>
              <a:rPr lang="fr-FR" dirty="0" smtClean="0">
                <a:solidFill>
                  <a:schemeClr val="bg1">
                    <a:lumMod val="50000"/>
                  </a:schemeClr>
                </a:solidFill>
                <a:latin typeface="Muli-Regular"/>
              </a:rPr>
              <a:t>- 1</a:t>
            </a:r>
            <a:r>
              <a:rPr lang="fr-FR" baseline="30000" dirty="0" smtClean="0">
                <a:solidFill>
                  <a:schemeClr val="bg1">
                    <a:lumMod val="50000"/>
                  </a:schemeClr>
                </a:solidFill>
                <a:latin typeface="Muli-Regular"/>
              </a:rPr>
              <a:t>er</a:t>
            </a:r>
            <a:r>
              <a:rPr lang="fr-FR" dirty="0">
                <a:solidFill>
                  <a:schemeClr val="bg1">
                    <a:lumMod val="50000"/>
                  </a:schemeClr>
                </a:solidFill>
                <a:latin typeface="Muli-Regular"/>
              </a:rPr>
              <a:t> : mosaïques</a:t>
            </a:r>
          </a:p>
          <a:p>
            <a:r>
              <a:rPr lang="fr-FR" dirty="0" smtClean="0">
                <a:solidFill>
                  <a:schemeClr val="bg1">
                    <a:lumMod val="50000"/>
                  </a:schemeClr>
                </a:solidFill>
                <a:latin typeface="Muli-Regular"/>
              </a:rPr>
              <a:t>- 12</a:t>
            </a:r>
            <a:r>
              <a:rPr lang="fr-FR" dirty="0">
                <a:solidFill>
                  <a:schemeClr val="bg1">
                    <a:lumMod val="50000"/>
                  </a:schemeClr>
                </a:solidFill>
                <a:latin typeface="Muli-Regular"/>
              </a:rPr>
              <a:t> : tricot</a:t>
            </a:r>
          </a:p>
          <a:p>
            <a:r>
              <a:rPr lang="fr-FR" dirty="0" smtClean="0">
                <a:solidFill>
                  <a:schemeClr val="bg1">
                    <a:lumMod val="50000"/>
                  </a:schemeClr>
                </a:solidFill>
                <a:latin typeface="Muli-Regular"/>
              </a:rPr>
              <a:t>- 14</a:t>
            </a:r>
            <a:r>
              <a:rPr lang="fr-FR" dirty="0">
                <a:solidFill>
                  <a:schemeClr val="bg1">
                    <a:lumMod val="50000"/>
                  </a:schemeClr>
                </a:solidFill>
                <a:latin typeface="Muli-Regular"/>
              </a:rPr>
              <a:t> : réunion des résidents avec la cadre du service</a:t>
            </a:r>
          </a:p>
          <a:p>
            <a:r>
              <a:rPr lang="fr-FR" dirty="0" smtClean="0">
                <a:solidFill>
                  <a:schemeClr val="bg1">
                    <a:lumMod val="50000"/>
                  </a:schemeClr>
                </a:solidFill>
                <a:latin typeface="Muli-Regular"/>
              </a:rPr>
              <a:t>- 16</a:t>
            </a:r>
            <a:r>
              <a:rPr lang="fr-FR" dirty="0">
                <a:solidFill>
                  <a:schemeClr val="bg1">
                    <a:lumMod val="50000"/>
                  </a:schemeClr>
                </a:solidFill>
                <a:latin typeface="Muli-Regular"/>
              </a:rPr>
              <a:t> : pêche à la ligne </a:t>
            </a:r>
          </a:p>
          <a:p>
            <a:r>
              <a:rPr lang="fr-FR" dirty="0" smtClean="0">
                <a:solidFill>
                  <a:schemeClr val="bg1">
                    <a:lumMod val="50000"/>
                  </a:schemeClr>
                </a:solidFill>
                <a:latin typeface="Muli-Regular"/>
              </a:rPr>
              <a:t>- 19</a:t>
            </a:r>
            <a:r>
              <a:rPr lang="fr-FR" dirty="0">
                <a:solidFill>
                  <a:schemeClr val="bg1">
                    <a:lumMod val="50000"/>
                  </a:schemeClr>
                </a:solidFill>
                <a:latin typeface="Muli-Regular"/>
              </a:rPr>
              <a:t> : pétanque</a:t>
            </a:r>
          </a:p>
          <a:p>
            <a:r>
              <a:rPr lang="fr-FR" dirty="0" smtClean="0">
                <a:solidFill>
                  <a:schemeClr val="bg1">
                    <a:lumMod val="50000"/>
                  </a:schemeClr>
                </a:solidFill>
                <a:latin typeface="Muli-Regular"/>
              </a:rPr>
              <a:t>- 27</a:t>
            </a:r>
            <a:r>
              <a:rPr lang="fr-FR" dirty="0">
                <a:solidFill>
                  <a:schemeClr val="bg1">
                    <a:lumMod val="50000"/>
                  </a:schemeClr>
                </a:solidFill>
                <a:latin typeface="Muli-Regular"/>
              </a:rPr>
              <a:t> : cuisine anniversaires</a:t>
            </a:r>
          </a:p>
          <a:p>
            <a:r>
              <a:rPr lang="fr-FR" dirty="0" smtClean="0">
                <a:solidFill>
                  <a:schemeClr val="bg1">
                    <a:lumMod val="50000"/>
                  </a:schemeClr>
                </a:solidFill>
                <a:latin typeface="Muli-Regular"/>
              </a:rPr>
              <a:t>- 29</a:t>
            </a:r>
            <a:r>
              <a:rPr lang="fr-FR" dirty="0">
                <a:solidFill>
                  <a:schemeClr val="bg1">
                    <a:lumMod val="50000"/>
                  </a:schemeClr>
                </a:solidFill>
                <a:latin typeface="Muli-Regular"/>
              </a:rPr>
              <a:t> : poterie, sortie bibliothèque municipale</a:t>
            </a:r>
          </a:p>
          <a:p>
            <a:r>
              <a:rPr lang="fr-FR" dirty="0" smtClean="0">
                <a:solidFill>
                  <a:schemeClr val="bg1">
                    <a:lumMod val="50000"/>
                  </a:schemeClr>
                </a:solidFill>
                <a:latin typeface="Muli-Regular"/>
              </a:rPr>
              <a:t>- 30</a:t>
            </a:r>
            <a:r>
              <a:rPr lang="fr-FR" dirty="0">
                <a:solidFill>
                  <a:schemeClr val="bg1">
                    <a:lumMod val="50000"/>
                  </a:schemeClr>
                </a:solidFill>
                <a:latin typeface="Muli-Regular"/>
              </a:rPr>
              <a:t> : cuisine pour un groupe de 6 résidents,  </a:t>
            </a:r>
            <a:r>
              <a:rPr lang="fr-FR" dirty="0" smtClean="0">
                <a:solidFill>
                  <a:schemeClr val="bg1">
                    <a:lumMod val="50000"/>
                  </a:schemeClr>
                </a:solidFill>
                <a:latin typeface="Muli-Regular"/>
              </a:rPr>
              <a:t>pétanque</a:t>
            </a:r>
          </a:p>
          <a:p>
            <a:pPr marL="285750" indent="-285750">
              <a:buFontTx/>
              <a:buChar char="-"/>
            </a:pPr>
            <a:endParaRPr lang="fr-FR" dirty="0">
              <a:solidFill>
                <a:schemeClr val="bg1">
                  <a:lumMod val="50000"/>
                </a:schemeClr>
              </a:solidFill>
              <a:latin typeface="Muli-Regular"/>
            </a:endParaRPr>
          </a:p>
          <a:p>
            <a:r>
              <a:rPr lang="fr-FR" dirty="0">
                <a:solidFill>
                  <a:schemeClr val="bg1">
                    <a:lumMod val="50000"/>
                  </a:schemeClr>
                </a:solidFill>
                <a:latin typeface="Muli-Regular"/>
              </a:rPr>
              <a:t>Veillées crêpes : 3, 10, 17 et 24 </a:t>
            </a:r>
            <a:r>
              <a:rPr lang="fr-FR" dirty="0" smtClean="0">
                <a:solidFill>
                  <a:schemeClr val="bg1">
                    <a:lumMod val="50000"/>
                  </a:schemeClr>
                </a:solidFill>
                <a:latin typeface="Muli-Regular"/>
              </a:rPr>
              <a:t>avril</a:t>
            </a:r>
          </a:p>
          <a:p>
            <a:endParaRPr lang="fr-FR" dirty="0">
              <a:solidFill>
                <a:schemeClr val="bg1">
                  <a:lumMod val="50000"/>
                </a:schemeClr>
              </a:solidFill>
              <a:latin typeface="Muli-Regular"/>
            </a:endParaRPr>
          </a:p>
          <a:p>
            <a:r>
              <a:rPr lang="fr-FR" dirty="0">
                <a:solidFill>
                  <a:schemeClr val="bg1">
                    <a:lumMod val="50000"/>
                  </a:schemeClr>
                </a:solidFill>
                <a:latin typeface="Muli-Regular"/>
              </a:rPr>
              <a:t>Gymnastique avec l’association </a:t>
            </a:r>
            <a:r>
              <a:rPr lang="fr-FR" dirty="0" err="1">
                <a:solidFill>
                  <a:schemeClr val="bg1">
                    <a:lumMod val="50000"/>
                  </a:schemeClr>
                </a:solidFill>
                <a:latin typeface="Muli-Regular"/>
              </a:rPr>
              <a:t>Siel</a:t>
            </a:r>
            <a:r>
              <a:rPr lang="fr-FR" dirty="0">
                <a:solidFill>
                  <a:schemeClr val="bg1">
                    <a:lumMod val="50000"/>
                  </a:schemeClr>
                </a:solidFill>
                <a:latin typeface="Muli-Regular"/>
              </a:rPr>
              <a:t> bleu : 12,  19 et 26 avril</a:t>
            </a:r>
          </a:p>
        </p:txBody>
      </p:sp>
    </p:spTree>
    <p:extLst>
      <p:ext uri="{BB962C8B-B14F-4D97-AF65-F5344CB8AC3E}">
        <p14:creationId xmlns:p14="http://schemas.microsoft.com/office/powerpoint/2010/main" val="97650816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5546</TotalTime>
  <Words>248</Words>
  <Application>Microsoft Office PowerPoint</Application>
  <PresentationFormat>Grand écran</PresentationFormat>
  <Paragraphs>35</Paragraphs>
  <Slides>6</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6</vt:i4>
      </vt:variant>
    </vt:vector>
  </HeadingPairs>
  <TitlesOfParts>
    <vt:vector size="13" baseType="lpstr">
      <vt:lpstr>Arial</vt:lpstr>
      <vt:lpstr>Calibri</vt:lpstr>
      <vt:lpstr>Calibri Light</vt:lpstr>
      <vt:lpstr>Century Gothic</vt:lpstr>
      <vt:lpstr>Muli-Regular</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vector>
  </TitlesOfParts>
  <Company>CHD Vendee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OIRY Angèle</dc:creator>
  <cp:lastModifiedBy>GAUTIER Gwladys</cp:lastModifiedBy>
  <cp:revision>90</cp:revision>
  <cp:lastPrinted>2021-02-17T08:42:55Z</cp:lastPrinted>
  <dcterms:created xsi:type="dcterms:W3CDTF">2020-10-05T12:28:51Z</dcterms:created>
  <dcterms:modified xsi:type="dcterms:W3CDTF">2021-04-14T08:05:18Z</dcterms:modified>
</cp:coreProperties>
</file>